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23" r:id="rId9"/>
    <p:sldId id="324" r:id="rId10"/>
    <p:sldId id="318" r:id="rId11"/>
    <p:sldId id="316" r:id="rId12"/>
    <p:sldId id="317" r:id="rId13"/>
    <p:sldId id="314" r:id="rId14"/>
    <p:sldId id="315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10" Type="http://schemas.openxmlformats.org/officeDocument/2006/relationships/image" Target="../media/image4.png"/><Relationship Id="rId4" Type="http://schemas.openxmlformats.org/officeDocument/2006/relationships/image" Target="../media/image16.tiff"/><Relationship Id="rId9" Type="http://schemas.openxmlformats.org/officeDocument/2006/relationships/hyperlink" Target="https://anubhavtrainings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SoperaStreriaTraining/blob/master/ABAP%20on%20HANA/Day%209/SQL%20Script%20Advance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hyperlink" Target="https://github.com/soyuztechnologies/SoperaStreriaTraining/blob/master/ABAP%20on%20HANA/Day%209/OIA%20using%20SQL%20Script%20Advance.tx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9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44624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997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2166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9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722541" y="987693"/>
            <a:ext cx="7964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Data Objects in SQL Script ( Variables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Procedure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Create Procedure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Update Procedure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Delete Procedure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Cursor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Making Procedure with parameters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Making Anonymous Block in HANA Database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Reuse Function for SQL queries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33478" y="-319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Data Objects in SQL Script ( Variables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DC719908-5596-4D04-9B4C-C6D0DD7D80DC}"/>
              </a:ext>
            </a:extLst>
          </p:cNvPr>
          <p:cNvSpPr/>
          <p:nvPr/>
        </p:nvSpPr>
        <p:spPr>
          <a:xfrm>
            <a:off x="4767625" y="3213312"/>
            <a:ext cx="2552735" cy="2552734"/>
          </a:xfrm>
          <a:prstGeom prst="ellipse">
            <a:avLst/>
          </a:prstGeom>
          <a:solidFill>
            <a:schemeClr val="accent4"/>
          </a:solidFill>
          <a:ln w="2540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30DB696-A01E-4E40-9662-BEB289914166}"/>
              </a:ext>
            </a:extLst>
          </p:cNvPr>
          <p:cNvGrpSpPr/>
          <p:nvPr/>
        </p:nvGrpSpPr>
        <p:grpSpPr>
          <a:xfrm>
            <a:off x="4413880" y="2870116"/>
            <a:ext cx="3247924" cy="3245354"/>
            <a:chOff x="4318629" y="2699007"/>
            <a:chExt cx="3536103" cy="3533307"/>
          </a:xfrm>
        </p:grpSpPr>
        <p:sp>
          <p:nvSpPr>
            <p:cNvPr id="8" name="Freeform 5">
              <a:extLst>
                <a:ext uri="{FF2B5EF4-FFF2-40B4-BE49-F238E27FC236}">
                  <a16:creationId xmlns="" xmlns:a16="http://schemas.microsoft.com/office/drawing/2014/main" id="{FAEB6594-A43B-4BD8-A835-D1C5803C79EB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4318629" y="3083460"/>
              <a:ext cx="1239676" cy="507717"/>
            </a:xfrm>
            <a:custGeom>
              <a:avLst/>
              <a:gdLst>
                <a:gd name="T0" fmla="*/ 260 w 260"/>
                <a:gd name="T1" fmla="*/ 0 h 107"/>
                <a:gd name="T2" fmla="*/ 0 w 260"/>
                <a:gd name="T3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0" h="107">
                  <a:moveTo>
                    <a:pt x="260" y="0"/>
                  </a:moveTo>
                  <a:cubicBezTo>
                    <a:pt x="158" y="0"/>
                    <a:pt x="67" y="41"/>
                    <a:pt x="0" y="107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="" xmlns:a16="http://schemas.microsoft.com/office/drawing/2014/main" id="{0657716A-752B-4D82-A0E1-2D519FA1A82F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6964374" y="2699007"/>
              <a:ext cx="516179" cy="1235445"/>
            </a:xfrm>
            <a:custGeom>
              <a:avLst/>
              <a:gdLst>
                <a:gd name="T0" fmla="*/ 108 w 108"/>
                <a:gd name="T1" fmla="*/ 260 h 260"/>
                <a:gd name="T2" fmla="*/ 108 w 108"/>
                <a:gd name="T3" fmla="*/ 260 h 260"/>
                <a:gd name="T4" fmla="*/ 0 w 108"/>
                <a:gd name="T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260">
                  <a:moveTo>
                    <a:pt x="108" y="260"/>
                  </a:moveTo>
                  <a:cubicBezTo>
                    <a:pt x="108" y="260"/>
                    <a:pt x="108" y="260"/>
                    <a:pt x="108" y="260"/>
                  </a:cubicBezTo>
                  <a:cubicBezTo>
                    <a:pt x="108" y="158"/>
                    <a:pt x="67" y="67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="" xmlns:a16="http://schemas.microsoft.com/office/drawing/2014/main" id="{B767C1D0-A84C-47F1-B9C0-2E260C7CFA2F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6621402" y="5340061"/>
              <a:ext cx="1233330" cy="514064"/>
            </a:xfrm>
            <a:custGeom>
              <a:avLst/>
              <a:gdLst>
                <a:gd name="T0" fmla="*/ 0 w 259"/>
                <a:gd name="T1" fmla="*/ 108 h 108"/>
                <a:gd name="T2" fmla="*/ 259 w 259"/>
                <a:gd name="T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9" h="108">
                  <a:moveTo>
                    <a:pt x="0" y="108"/>
                  </a:moveTo>
                  <a:cubicBezTo>
                    <a:pt x="101" y="108"/>
                    <a:pt x="193" y="67"/>
                    <a:pt x="259" y="0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="" xmlns:a16="http://schemas.microsoft.com/office/drawing/2014/main" id="{8CBB483D-A2DB-463F-B9D5-B80BA3C57F04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4698742" y="5001100"/>
              <a:ext cx="509833" cy="1231214"/>
            </a:xfrm>
            <a:custGeom>
              <a:avLst/>
              <a:gdLst>
                <a:gd name="T0" fmla="*/ 0 w 107"/>
                <a:gd name="T1" fmla="*/ 0 h 259"/>
                <a:gd name="T2" fmla="*/ 107 w 107"/>
                <a:gd name="T3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7" h="259">
                  <a:moveTo>
                    <a:pt x="0" y="0"/>
                  </a:moveTo>
                  <a:cubicBezTo>
                    <a:pt x="0" y="101"/>
                    <a:pt x="41" y="193"/>
                    <a:pt x="107" y="259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D6F406A-C02E-4D4F-968B-4F568745E85F}"/>
              </a:ext>
            </a:extLst>
          </p:cNvPr>
          <p:cNvSpPr/>
          <p:nvPr/>
        </p:nvSpPr>
        <p:spPr>
          <a:xfrm>
            <a:off x="1184819" y="3588606"/>
            <a:ext cx="3176037" cy="286232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Used to store single value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Syntax: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DECLARE varname vtype;</a:t>
            </a:r>
          </a:p>
          <a:p>
            <a:endParaRPr lang="en-US" sz="1800" dirty="0">
              <a:solidFill>
                <a:schemeClr val="bg1"/>
              </a:solidFill>
              <a:latin typeface="Open Sans" panose="020B0606030504020204"/>
            </a:endParaRP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Numbers – INT, BIGINT, TINYINT, DECIMAL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Char – VARCHAR, NVARCHAR, CHAR, STRING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Date – DATE, TIMESTAMP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Other – BLOB, CLOB</a:t>
            </a:r>
            <a:r>
              <a:rPr lang="en-IN" sz="1800" dirty="0">
                <a:solidFill>
                  <a:schemeClr val="bg1"/>
                </a:solidFill>
                <a:latin typeface="Open Sans" panose="020B0606030504020204"/>
              </a:rPr>
              <a:t>.</a:t>
            </a:r>
            <a:endParaRPr lang="en-US" sz="1800" dirty="0">
              <a:solidFill>
                <a:schemeClr val="bg1"/>
              </a:solidFill>
              <a:latin typeface="Open Sans" panose="020B060603050402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D5FDF8F0-2D61-432C-BC9E-3964EEE4C567}"/>
              </a:ext>
            </a:extLst>
          </p:cNvPr>
          <p:cNvSpPr/>
          <p:nvPr/>
        </p:nvSpPr>
        <p:spPr>
          <a:xfrm>
            <a:off x="1227186" y="2411100"/>
            <a:ext cx="1869811" cy="10595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F0E74812-8E41-423A-A0A0-A59165EB5C59}"/>
              </a:ext>
            </a:extLst>
          </p:cNvPr>
          <p:cNvSpPr/>
          <p:nvPr/>
        </p:nvSpPr>
        <p:spPr>
          <a:xfrm>
            <a:off x="8642431" y="3588606"/>
            <a:ext cx="2260734" cy="923330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type of Table types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Implicit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Explicit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78F15EB1-498C-4914-B8B9-3422133B9EE2}"/>
              </a:ext>
            </a:extLst>
          </p:cNvPr>
          <p:cNvCxnSpPr>
            <a:cxnSpLocks/>
          </p:cNvCxnSpPr>
          <p:nvPr/>
        </p:nvCxnSpPr>
        <p:spPr>
          <a:xfrm>
            <a:off x="2712825" y="3051926"/>
            <a:ext cx="1546578" cy="519289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46E80621-519B-401E-90C3-ED5B7C74B688}"/>
              </a:ext>
            </a:extLst>
          </p:cNvPr>
          <p:cNvCxnSpPr>
            <a:cxnSpLocks/>
          </p:cNvCxnSpPr>
          <p:nvPr/>
        </p:nvCxnSpPr>
        <p:spPr>
          <a:xfrm flipH="1">
            <a:off x="7839721" y="3051926"/>
            <a:ext cx="1546578" cy="519289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0A44819-1963-4E30-975A-14BE0C7007A2}"/>
              </a:ext>
            </a:extLst>
          </p:cNvPr>
          <p:cNvSpPr/>
          <p:nvPr/>
        </p:nvSpPr>
        <p:spPr>
          <a:xfrm>
            <a:off x="5252503" y="2156134"/>
            <a:ext cx="4300628" cy="646331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List of values of single data type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DECLARE arr datatype ARRAY;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F0E74812-8E41-423A-A0A0-A59165EB5C59}"/>
              </a:ext>
            </a:extLst>
          </p:cNvPr>
          <p:cNvSpPr/>
          <p:nvPr/>
        </p:nvSpPr>
        <p:spPr>
          <a:xfrm>
            <a:off x="4968508" y="4175990"/>
            <a:ext cx="2260734" cy="523220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Variables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5FDF8F0-2D61-432C-BC9E-3964EEE4C567}"/>
              </a:ext>
            </a:extLst>
          </p:cNvPr>
          <p:cNvSpPr/>
          <p:nvPr/>
        </p:nvSpPr>
        <p:spPr>
          <a:xfrm>
            <a:off x="5487760" y="933482"/>
            <a:ext cx="1992031" cy="105951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Array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D5FDF8F0-2D61-432C-BC9E-3964EEE4C567}"/>
              </a:ext>
            </a:extLst>
          </p:cNvPr>
          <p:cNvSpPr/>
          <p:nvPr/>
        </p:nvSpPr>
        <p:spPr>
          <a:xfrm>
            <a:off x="9509798" y="2464106"/>
            <a:ext cx="2043974" cy="10595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 Type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DC3DBDC1-CE8D-4C31-8C7A-C6AA72490CC8}"/>
              </a:ext>
            </a:extLst>
          </p:cNvPr>
          <p:cNvGrpSpPr/>
          <p:nvPr/>
        </p:nvGrpSpPr>
        <p:grpSpPr>
          <a:xfrm>
            <a:off x="311993" y="2380042"/>
            <a:ext cx="923832" cy="923828"/>
            <a:chOff x="1007952" y="4468305"/>
            <a:chExt cx="923832" cy="923828"/>
          </a:xfrm>
        </p:grpSpPr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EE2DFFA7-56C5-4D37-A96F-4C59D52AAE4C}"/>
                </a:ext>
              </a:extLst>
            </p:cNvPr>
            <p:cNvSpPr/>
            <p:nvPr/>
          </p:nvSpPr>
          <p:spPr>
            <a:xfrm>
              <a:off x="1083369" y="4543720"/>
              <a:ext cx="772998" cy="7729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24" name="Arc 23">
              <a:extLst>
                <a:ext uri="{FF2B5EF4-FFF2-40B4-BE49-F238E27FC236}">
                  <a16:creationId xmlns="" xmlns:a16="http://schemas.microsoft.com/office/drawing/2014/main" id="{CC4036A4-252D-4246-90C5-5F776367E74D}"/>
                </a:ext>
              </a:extLst>
            </p:cNvPr>
            <p:cNvSpPr/>
            <p:nvPr/>
          </p:nvSpPr>
          <p:spPr>
            <a:xfrm>
              <a:off x="1007952" y="4468305"/>
              <a:ext cx="923832" cy="923828"/>
            </a:xfrm>
            <a:prstGeom prst="arc">
              <a:avLst>
                <a:gd name="adj1" fmla="val 5699927"/>
                <a:gd name="adj2" fmla="val 21054430"/>
              </a:avLst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D5FDF8F0-2D61-432C-BC9E-3964EEE4C567}"/>
              </a:ext>
            </a:extLst>
          </p:cNvPr>
          <p:cNvSpPr/>
          <p:nvPr/>
        </p:nvSpPr>
        <p:spPr>
          <a:xfrm>
            <a:off x="4579999" y="1046128"/>
            <a:ext cx="772998" cy="77299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6" name="Arc 25">
            <a:extLst>
              <a:ext uri="{FF2B5EF4-FFF2-40B4-BE49-F238E27FC236}">
                <a16:creationId xmlns="" xmlns:a16="http://schemas.microsoft.com/office/drawing/2014/main" id="{38FB3850-BFD1-43FB-AFFE-B8BAC9258362}"/>
              </a:ext>
            </a:extLst>
          </p:cNvPr>
          <p:cNvSpPr/>
          <p:nvPr/>
        </p:nvSpPr>
        <p:spPr>
          <a:xfrm rot="3576172">
            <a:off x="4504582" y="970713"/>
            <a:ext cx="923832" cy="923828"/>
          </a:xfrm>
          <a:prstGeom prst="arc">
            <a:avLst>
              <a:gd name="adj1" fmla="val 5699927"/>
              <a:gd name="adj2" fmla="val 21054430"/>
            </a:avLst>
          </a:prstGeom>
          <a:ln w="19050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E76C1D08-0017-4A08-A836-C4E589E3F726}"/>
              </a:ext>
            </a:extLst>
          </p:cNvPr>
          <p:cNvSpPr/>
          <p:nvPr/>
        </p:nvSpPr>
        <p:spPr>
          <a:xfrm>
            <a:off x="8689654" y="2226040"/>
            <a:ext cx="772998" cy="7729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28" name="Arc 27">
            <a:extLst>
              <a:ext uri="{FF2B5EF4-FFF2-40B4-BE49-F238E27FC236}">
                <a16:creationId xmlns="" xmlns:a16="http://schemas.microsoft.com/office/drawing/2014/main" id="{88C446DB-AE35-4A98-B066-D71B44DF6BB6}"/>
              </a:ext>
            </a:extLst>
          </p:cNvPr>
          <p:cNvSpPr/>
          <p:nvPr/>
        </p:nvSpPr>
        <p:spPr>
          <a:xfrm rot="2843802">
            <a:off x="8614237" y="2150622"/>
            <a:ext cx="923832" cy="923828"/>
          </a:xfrm>
          <a:prstGeom prst="arc">
            <a:avLst>
              <a:gd name="adj1" fmla="val 5699927"/>
              <a:gd name="adj2" fmla="val 21054430"/>
            </a:avLst>
          </a:prstGeom>
          <a:ln w="1905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Procedure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1764" y="871552"/>
            <a:ext cx="114366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procedure is a unit/module that perform a specific task. This procedure can be combined to form larger programs. This basically forms the 'Modular Design'. A procedure can be invoked by another procedure which is called the calling program.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Procedures are re-useable processing block with a specific sequence of data transformation. The procedure can have multi-input/output parameters. The procedure can be created as read-only or read-write.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50" y="2534711"/>
            <a:ext cx="10371428" cy="3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Cursor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1764" y="896527"/>
            <a:ext cx="1143662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Cursor</a:t>
            </a:r>
            <a:r>
              <a:rPr lang="en-US" sz="1800" dirty="0">
                <a:solidFill>
                  <a:schemeClr val="bg1"/>
                </a:solidFill>
              </a:rPr>
              <a:t> is used to fetch single rows from the result set returned by a query. </a:t>
            </a:r>
            <a:r>
              <a:rPr lang="en-US" sz="1800" b="1" dirty="0">
                <a:solidFill>
                  <a:schemeClr val="bg1"/>
                </a:solidFill>
              </a:rPr>
              <a:t>Cursors</a:t>
            </a:r>
            <a:r>
              <a:rPr lang="en-US" sz="1800" dirty="0">
                <a:solidFill>
                  <a:schemeClr val="bg1"/>
                </a:solidFill>
              </a:rPr>
              <a:t> can be defined either after the signature of the procedure and before the procedure's body or at the beginning of a block with the DECLARE token.  The </a:t>
            </a:r>
            <a:r>
              <a:rPr lang="en-US" sz="1800" b="1" dirty="0">
                <a:solidFill>
                  <a:schemeClr val="bg1"/>
                </a:solidFill>
              </a:rPr>
              <a:t>cursor</a:t>
            </a:r>
            <a:r>
              <a:rPr lang="en-US" sz="1800" dirty="0">
                <a:solidFill>
                  <a:schemeClr val="bg1"/>
                </a:solidFill>
              </a:rPr>
              <a:t> provides the functionality to iterate through a query result row-by-row.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You can name a cursor so that it could be referred to in a program to fetch and process the rows returned by the SQL statement, one at a time.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There are two types of cursors −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</a:rPr>
              <a:t>Implicit cursors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</a:rPr>
              <a:t>Explicit cursors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A cursor is assigned to a query. We can traverse over record by record.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Steps: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Declare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Open 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Fetch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Close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387" y="2531420"/>
            <a:ext cx="4992857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1015" y="899721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SQL Script Advance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2" descr="Download Coding Concept Illustration for free | Powerpoint background  design, Computer basics, Powerpoint presentation desig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118" y="895690"/>
            <a:ext cx="5485638" cy="548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Anonymous Block in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347020" y="921494"/>
            <a:ext cx="11292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An </a:t>
            </a:r>
            <a:r>
              <a:rPr lang="en-US" sz="1800" b="1" dirty="0">
                <a:solidFill>
                  <a:schemeClr val="bg1"/>
                </a:solidFill>
              </a:rPr>
              <a:t>anonymous block</a:t>
            </a:r>
            <a:r>
              <a:rPr lang="en-US" sz="1800" dirty="0">
                <a:solidFill>
                  <a:schemeClr val="bg1"/>
                </a:solidFill>
              </a:rPr>
              <a:t> is an executable DML statement which can contain imperative or declarative statements and is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defined and executed in a single step.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All SQLScript statements, supported in procedures, are also supported in </a:t>
            </a:r>
            <a:r>
              <a:rPr lang="en-US" sz="1800" b="1" dirty="0">
                <a:solidFill>
                  <a:schemeClr val="bg1"/>
                </a:solidFill>
              </a:rPr>
              <a:t>anonymous blocks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362" y="2089778"/>
            <a:ext cx="8485714" cy="4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Free Vector | Illustration of office workers sitting at des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6"/>
          <a:stretch/>
        </p:blipFill>
        <p:spPr bwMode="auto">
          <a:xfrm>
            <a:off x="4969359" y="1262687"/>
            <a:ext cx="7035927" cy="426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5780" y="1083593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hlinkClick r:id="rId4"/>
              </a:rPr>
              <a:t>OIA Using SQL Script Advance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QL Database Icon Logo Design UI Or UX App Stock Vector - Illustration of  programmer, network: 968421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65" y="1719259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Procedure Proxy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387056" y="923731"/>
            <a:ext cx="11540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database </a:t>
            </a:r>
            <a:r>
              <a:rPr lang="en-US" sz="1800" b="1" dirty="0">
                <a:solidFill>
                  <a:schemeClr val="bg1"/>
                </a:solidFill>
              </a:rPr>
              <a:t>procedure proxy</a:t>
            </a:r>
            <a:r>
              <a:rPr lang="en-US" sz="1800" dirty="0">
                <a:solidFill>
                  <a:schemeClr val="bg1"/>
                </a:solidFill>
              </a:rPr>
              <a:t> defines the mapping between the database types of the parameter interface of the SQLScript </a:t>
            </a:r>
            <a:r>
              <a:rPr lang="en-US" sz="1800" b="1" dirty="0">
                <a:solidFill>
                  <a:schemeClr val="bg1"/>
                </a:solidFill>
              </a:rPr>
              <a:t>procedure</a:t>
            </a:r>
            <a:r>
              <a:rPr lang="en-US" sz="1800" dirty="0">
                <a:solidFill>
                  <a:schemeClr val="bg1"/>
                </a:solidFill>
              </a:rPr>
              <a:t> and ABAP data types. The following table lists the currently supported HANA-specific data types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 and indicates which ABAP Dictionary types they are mapped to by default.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6AFA34D-87D1-46CF-BE6C-F56BAAEF3631}"/>
              </a:ext>
            </a:extLst>
          </p:cNvPr>
          <p:cNvSpPr/>
          <p:nvPr/>
        </p:nvSpPr>
        <p:spPr>
          <a:xfrm>
            <a:off x="1099513" y="2065410"/>
            <a:ext cx="4625806" cy="22850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ABAP 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CFDA030-91C2-40ED-AFE9-725298C39DE9}"/>
              </a:ext>
            </a:extLst>
          </p:cNvPr>
          <p:cNvSpPr/>
          <p:nvPr/>
        </p:nvSpPr>
        <p:spPr>
          <a:xfrm>
            <a:off x="1099513" y="4674691"/>
            <a:ext cx="4625806" cy="185065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 smtClean="0">
              <a:solidFill>
                <a:schemeClr val="bg1"/>
              </a:solidFill>
            </a:endParaRPr>
          </a:p>
          <a:p>
            <a:pPr algn="ctr"/>
            <a:endParaRPr lang="en-US" sz="1800" b="1" dirty="0">
              <a:solidFill>
                <a:schemeClr val="bg1"/>
              </a:solidFill>
            </a:endParaRP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HANA </a:t>
            </a:r>
            <a:r>
              <a:rPr lang="en-US" sz="1800" b="1" dirty="0">
                <a:solidFill>
                  <a:schemeClr val="bg1"/>
                </a:solidFill>
              </a:rPr>
              <a:t>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F9464D7-BD7A-492F-BF02-3736C66E2FA7}"/>
              </a:ext>
            </a:extLst>
          </p:cNvPr>
          <p:cNvSpPr/>
          <p:nvPr/>
        </p:nvSpPr>
        <p:spPr>
          <a:xfrm>
            <a:off x="2819054" y="5194598"/>
            <a:ext cx="718494" cy="355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IM</a:t>
            </a:r>
          </a:p>
        </p:txBody>
      </p:sp>
      <p:sp>
        <p:nvSpPr>
          <p:cNvPr id="10" name="Rectangle: Rounded Corners 11">
            <a:extLst>
              <a:ext uri="{FF2B5EF4-FFF2-40B4-BE49-F238E27FC236}">
                <a16:creationId xmlns="" xmlns:a16="http://schemas.microsoft.com/office/drawing/2014/main" id="{021A0DDB-4C0A-4DE6-926E-F6B7F27AFAEC}"/>
              </a:ext>
            </a:extLst>
          </p:cNvPr>
          <p:cNvSpPr/>
          <p:nvPr/>
        </p:nvSpPr>
        <p:spPr>
          <a:xfrm>
            <a:off x="4352916" y="5194598"/>
            <a:ext cx="1243235" cy="641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Procedure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38D02FC-B3FF-4A1A-BA7D-1AA9A0D2B02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537547" y="5372302"/>
            <a:ext cx="815369" cy="14304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3">
            <a:extLst>
              <a:ext uri="{FF2B5EF4-FFF2-40B4-BE49-F238E27FC236}">
                <a16:creationId xmlns="" xmlns:a16="http://schemas.microsoft.com/office/drawing/2014/main" id="{E9722107-8699-4357-8180-071DC10EE5AF}"/>
              </a:ext>
            </a:extLst>
          </p:cNvPr>
          <p:cNvSpPr/>
          <p:nvPr/>
        </p:nvSpPr>
        <p:spPr>
          <a:xfrm>
            <a:off x="4352916" y="3177663"/>
            <a:ext cx="1243236" cy="6414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 Proxy</a:t>
            </a:r>
          </a:p>
        </p:txBody>
      </p:sp>
      <p:sp>
        <p:nvSpPr>
          <p:cNvPr id="14" name="Arrow: Up 14">
            <a:extLst>
              <a:ext uri="{FF2B5EF4-FFF2-40B4-BE49-F238E27FC236}">
                <a16:creationId xmlns="" xmlns:a16="http://schemas.microsoft.com/office/drawing/2014/main" id="{A657417F-3CDF-4363-A1CA-AA5B9B51CE56}"/>
              </a:ext>
            </a:extLst>
          </p:cNvPr>
          <p:cNvSpPr/>
          <p:nvPr/>
        </p:nvSpPr>
        <p:spPr>
          <a:xfrm>
            <a:off x="4837293" y="3819150"/>
            <a:ext cx="230106" cy="13754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" name="Arrow: Left 15">
            <a:extLst>
              <a:ext uri="{FF2B5EF4-FFF2-40B4-BE49-F238E27FC236}">
                <a16:creationId xmlns="" xmlns:a16="http://schemas.microsoft.com/office/drawing/2014/main" id="{AB7DC9EA-CE11-4AED-9F08-CBE23FE44E9E}"/>
              </a:ext>
            </a:extLst>
          </p:cNvPr>
          <p:cNvSpPr/>
          <p:nvPr/>
        </p:nvSpPr>
        <p:spPr>
          <a:xfrm>
            <a:off x="4029998" y="3268380"/>
            <a:ext cx="322919" cy="4423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0054BA3-3C0E-4395-9B04-982131CE0265}"/>
              </a:ext>
            </a:extLst>
          </p:cNvPr>
          <p:cNvSpPr/>
          <p:nvPr/>
        </p:nvSpPr>
        <p:spPr>
          <a:xfrm>
            <a:off x="3045097" y="3160004"/>
            <a:ext cx="984901" cy="71070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ABAP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C92003C7-FA58-4802-A870-2648ABEA83A2}"/>
              </a:ext>
            </a:extLst>
          </p:cNvPr>
          <p:cNvSpPr/>
          <p:nvPr/>
        </p:nvSpPr>
        <p:spPr>
          <a:xfrm>
            <a:off x="6953578" y="2065344"/>
            <a:ext cx="4625806" cy="22850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ABAP 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DCABDAF-63D6-416F-A3B8-FF0139D0D671}"/>
              </a:ext>
            </a:extLst>
          </p:cNvPr>
          <p:cNvSpPr/>
          <p:nvPr/>
        </p:nvSpPr>
        <p:spPr>
          <a:xfrm>
            <a:off x="6953578" y="4674625"/>
            <a:ext cx="4625806" cy="185071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 smtClean="0">
              <a:solidFill>
                <a:schemeClr val="bg1"/>
              </a:solidFill>
            </a:endParaRPr>
          </a:p>
          <a:p>
            <a:pPr algn="ctr"/>
            <a:endParaRPr lang="en-US" sz="1800" b="1" dirty="0">
              <a:solidFill>
                <a:schemeClr val="bg1"/>
              </a:solidFill>
            </a:endParaRP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HANA </a:t>
            </a:r>
            <a:r>
              <a:rPr lang="en-US" sz="1800" b="1" dirty="0">
                <a:solidFill>
                  <a:schemeClr val="bg1"/>
                </a:solidFill>
              </a:rPr>
              <a:t>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9">
            <a:extLst>
              <a:ext uri="{FF2B5EF4-FFF2-40B4-BE49-F238E27FC236}">
                <a16:creationId xmlns="" xmlns:a16="http://schemas.microsoft.com/office/drawing/2014/main" id="{FA193FCE-73B5-4C93-88B5-2A0F35648D93}"/>
              </a:ext>
            </a:extLst>
          </p:cNvPr>
          <p:cNvSpPr/>
          <p:nvPr/>
        </p:nvSpPr>
        <p:spPr>
          <a:xfrm>
            <a:off x="10173344" y="5163179"/>
            <a:ext cx="1213635" cy="512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Procedure</a:t>
            </a:r>
          </a:p>
        </p:txBody>
      </p:sp>
      <p:sp>
        <p:nvSpPr>
          <p:cNvPr id="20" name="Rectangle: Rounded Corners 20">
            <a:extLst>
              <a:ext uri="{FF2B5EF4-FFF2-40B4-BE49-F238E27FC236}">
                <a16:creationId xmlns="" xmlns:a16="http://schemas.microsoft.com/office/drawing/2014/main" id="{CBF1FD6C-BCD3-4EA8-87BC-162A8518A473}"/>
              </a:ext>
            </a:extLst>
          </p:cNvPr>
          <p:cNvSpPr/>
          <p:nvPr/>
        </p:nvSpPr>
        <p:spPr>
          <a:xfrm>
            <a:off x="10173343" y="3177597"/>
            <a:ext cx="1243236" cy="6414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 Proxy</a:t>
            </a:r>
          </a:p>
        </p:txBody>
      </p:sp>
      <p:sp>
        <p:nvSpPr>
          <p:cNvPr id="21" name="Arrow: Left 21">
            <a:extLst>
              <a:ext uri="{FF2B5EF4-FFF2-40B4-BE49-F238E27FC236}">
                <a16:creationId xmlns="" xmlns:a16="http://schemas.microsoft.com/office/drawing/2014/main" id="{B2404C02-1EB2-4874-8727-DCC8517F4F90}"/>
              </a:ext>
            </a:extLst>
          </p:cNvPr>
          <p:cNvSpPr/>
          <p:nvPr/>
        </p:nvSpPr>
        <p:spPr>
          <a:xfrm>
            <a:off x="9850425" y="3268314"/>
            <a:ext cx="322919" cy="4423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924B5F25-C5FD-4903-9675-85562657C041}"/>
              </a:ext>
            </a:extLst>
          </p:cNvPr>
          <p:cNvSpPr/>
          <p:nvPr/>
        </p:nvSpPr>
        <p:spPr>
          <a:xfrm>
            <a:off x="8865524" y="3159938"/>
            <a:ext cx="984901" cy="71070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ABAP Code</a:t>
            </a:r>
          </a:p>
        </p:txBody>
      </p:sp>
      <p:sp>
        <p:nvSpPr>
          <p:cNvPr id="23" name="Arrow: Up 23">
            <a:extLst>
              <a:ext uri="{FF2B5EF4-FFF2-40B4-BE49-F238E27FC236}">
                <a16:creationId xmlns="" xmlns:a16="http://schemas.microsoft.com/office/drawing/2014/main" id="{D1C57143-F9FD-45E2-91EF-A208385C60AD}"/>
              </a:ext>
            </a:extLst>
          </p:cNvPr>
          <p:cNvSpPr/>
          <p:nvPr/>
        </p:nvSpPr>
        <p:spPr>
          <a:xfrm>
            <a:off x="10542008" y="3819084"/>
            <a:ext cx="361619" cy="11701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4" name="Cube 23">
            <a:extLst>
              <a:ext uri="{FF2B5EF4-FFF2-40B4-BE49-F238E27FC236}">
                <a16:creationId xmlns="" xmlns:a16="http://schemas.microsoft.com/office/drawing/2014/main" id="{93156A0E-8874-47EA-BFD1-7B4FFB8AB433}"/>
              </a:ext>
            </a:extLst>
          </p:cNvPr>
          <p:cNvSpPr/>
          <p:nvPr/>
        </p:nvSpPr>
        <p:spPr>
          <a:xfrm>
            <a:off x="4288332" y="2342456"/>
            <a:ext cx="1307820" cy="5670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25" name="Arrow: Right 25">
            <a:extLst>
              <a:ext uri="{FF2B5EF4-FFF2-40B4-BE49-F238E27FC236}">
                <a16:creationId xmlns="" xmlns:a16="http://schemas.microsoft.com/office/drawing/2014/main" id="{CE18CDE1-BF29-4551-8287-772459B52B34}"/>
              </a:ext>
            </a:extLst>
          </p:cNvPr>
          <p:cNvSpPr/>
          <p:nvPr/>
        </p:nvSpPr>
        <p:spPr>
          <a:xfrm>
            <a:off x="5706490" y="2475306"/>
            <a:ext cx="4520233" cy="18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B4CA4670-CD75-4831-9273-EF087D80D0E7}"/>
              </a:ext>
            </a:extLst>
          </p:cNvPr>
          <p:cNvSpPr/>
          <p:nvPr/>
        </p:nvSpPr>
        <p:spPr>
          <a:xfrm>
            <a:off x="2003012" y="5194598"/>
            <a:ext cx="751485" cy="35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DU</a:t>
            </a:r>
          </a:p>
        </p:txBody>
      </p:sp>
      <p:sp>
        <p:nvSpPr>
          <p:cNvPr id="27" name="Rectangle: Rounded Corners 27">
            <a:extLst>
              <a:ext uri="{FF2B5EF4-FFF2-40B4-BE49-F238E27FC236}">
                <a16:creationId xmlns="" xmlns:a16="http://schemas.microsoft.com/office/drawing/2014/main" id="{F1A1A541-B9FC-4A99-8F6F-26E767D3246D}"/>
              </a:ext>
            </a:extLst>
          </p:cNvPr>
          <p:cNvSpPr/>
          <p:nvPr/>
        </p:nvSpPr>
        <p:spPr>
          <a:xfrm>
            <a:off x="2181950" y="3268380"/>
            <a:ext cx="736628" cy="53756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HTC</a:t>
            </a:r>
          </a:p>
        </p:txBody>
      </p:sp>
      <p:sp>
        <p:nvSpPr>
          <p:cNvPr id="28" name="Arrow: Up 29">
            <a:extLst>
              <a:ext uri="{FF2B5EF4-FFF2-40B4-BE49-F238E27FC236}">
                <a16:creationId xmlns="" xmlns:a16="http://schemas.microsoft.com/office/drawing/2014/main" id="{D216BFC1-477F-43EC-BD0F-129C2C8F4F86}"/>
              </a:ext>
            </a:extLst>
          </p:cNvPr>
          <p:cNvSpPr/>
          <p:nvPr/>
        </p:nvSpPr>
        <p:spPr>
          <a:xfrm>
            <a:off x="2301012" y="3785243"/>
            <a:ext cx="230106" cy="13754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6E8C3C28-5082-44C3-9695-6980233B9C17}"/>
              </a:ext>
            </a:extLst>
          </p:cNvPr>
          <p:cNvCxnSpPr>
            <a:cxnSpLocks/>
          </p:cNvCxnSpPr>
          <p:nvPr/>
        </p:nvCxnSpPr>
        <p:spPr>
          <a:xfrm flipV="1">
            <a:off x="2754497" y="2600643"/>
            <a:ext cx="1558741" cy="60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C163B70E-9ECF-4475-A425-178F8397C261}"/>
              </a:ext>
            </a:extLst>
          </p:cNvPr>
          <p:cNvCxnSpPr>
            <a:stCxn id="16" idx="0"/>
            <a:endCxn id="24" idx="2"/>
          </p:cNvCxnSpPr>
          <p:nvPr/>
        </p:nvCxnSpPr>
        <p:spPr>
          <a:xfrm flipV="1">
            <a:off x="3537547" y="2696861"/>
            <a:ext cx="750785" cy="46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575A0565-E321-4A4D-A97D-B4A9A4D77CF0}"/>
              </a:ext>
            </a:extLst>
          </p:cNvPr>
          <p:cNvCxnSpPr>
            <a:endCxn id="24" idx="3"/>
          </p:cNvCxnSpPr>
          <p:nvPr/>
        </p:nvCxnSpPr>
        <p:spPr>
          <a:xfrm flipH="1" flipV="1">
            <a:off x="4877841" y="2909502"/>
            <a:ext cx="96693" cy="250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3">
            <a:extLst>
              <a:ext uri="{FF2B5EF4-FFF2-40B4-BE49-F238E27FC236}">
                <a16:creationId xmlns="" xmlns:a16="http://schemas.microsoft.com/office/drawing/2014/main" id="{1CB71E7F-1F6C-4BA3-86C3-66E363E8997E}"/>
              </a:ext>
            </a:extLst>
          </p:cNvPr>
          <p:cNvSpPr/>
          <p:nvPr/>
        </p:nvSpPr>
        <p:spPr>
          <a:xfrm>
            <a:off x="10242669" y="2348787"/>
            <a:ext cx="997360" cy="62828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HTC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B9347EA-7BF1-4DAA-8839-DF4B1D31D956}"/>
              </a:ext>
            </a:extLst>
          </p:cNvPr>
          <p:cNvSpPr txBox="1"/>
          <p:nvPr/>
        </p:nvSpPr>
        <p:spPr>
          <a:xfrm>
            <a:off x="4388923" y="4541309"/>
            <a:ext cx="1307820" cy="63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Bottom-up approach</a:t>
            </a:r>
          </a:p>
        </p:txBody>
      </p:sp>
      <p:sp>
        <p:nvSpPr>
          <p:cNvPr id="34" name="Rectangle: Rounded Corners 35">
            <a:extLst>
              <a:ext uri="{FF2B5EF4-FFF2-40B4-BE49-F238E27FC236}">
                <a16:creationId xmlns="" xmlns:a16="http://schemas.microsoft.com/office/drawing/2014/main" id="{66655004-1607-4A95-B47B-54D0CF26C3C7}"/>
              </a:ext>
            </a:extLst>
          </p:cNvPr>
          <p:cNvSpPr/>
          <p:nvPr/>
        </p:nvSpPr>
        <p:spPr>
          <a:xfrm>
            <a:off x="1037997" y="2904300"/>
            <a:ext cx="1133848" cy="80647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Mr. X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AMDP</a:t>
            </a:r>
          </a:p>
        </p:txBody>
      </p:sp>
      <p:sp>
        <p:nvSpPr>
          <p:cNvPr id="35" name="Rectangle: Rounded Corners 36">
            <a:extLst>
              <a:ext uri="{FF2B5EF4-FFF2-40B4-BE49-F238E27FC236}">
                <a16:creationId xmlns="" xmlns:a16="http://schemas.microsoft.com/office/drawing/2014/main" id="{5F9BC362-37E0-4799-BC76-168C69607C5B}"/>
              </a:ext>
            </a:extLst>
          </p:cNvPr>
          <p:cNvSpPr/>
          <p:nvPr/>
        </p:nvSpPr>
        <p:spPr>
          <a:xfrm>
            <a:off x="651776" y="5160689"/>
            <a:ext cx="1218059" cy="38931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</a:t>
            </a:r>
          </a:p>
        </p:txBody>
      </p:sp>
      <p:sp>
        <p:nvSpPr>
          <p:cNvPr id="36" name="Arrow: Down 37">
            <a:extLst>
              <a:ext uri="{FF2B5EF4-FFF2-40B4-BE49-F238E27FC236}">
                <a16:creationId xmlns="" xmlns:a16="http://schemas.microsoft.com/office/drawing/2014/main" id="{E19DBCDE-DA44-44E4-961C-D6C58E1553BC}"/>
              </a:ext>
            </a:extLst>
          </p:cNvPr>
          <p:cNvSpPr/>
          <p:nvPr/>
        </p:nvSpPr>
        <p:spPr>
          <a:xfrm>
            <a:off x="1233390" y="3710774"/>
            <a:ext cx="376039" cy="1478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F55E57E-570D-46BB-88D9-5647FE8EEF76}"/>
              </a:ext>
            </a:extLst>
          </p:cNvPr>
          <p:cNvSpPr txBox="1"/>
          <p:nvPr/>
        </p:nvSpPr>
        <p:spPr>
          <a:xfrm>
            <a:off x="83666" y="4284772"/>
            <a:ext cx="1307820" cy="63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Top Down Approach</a:t>
            </a:r>
          </a:p>
        </p:txBody>
      </p:sp>
      <p:sp>
        <p:nvSpPr>
          <p:cNvPr id="38" name="Rectangle: Rounded Corners 39">
            <a:extLst>
              <a:ext uri="{FF2B5EF4-FFF2-40B4-BE49-F238E27FC236}">
                <a16:creationId xmlns="" xmlns:a16="http://schemas.microsoft.com/office/drawing/2014/main" id="{DEC1F380-C34F-4C3C-ACE4-4B0CCBADA50F}"/>
              </a:ext>
            </a:extLst>
          </p:cNvPr>
          <p:cNvSpPr/>
          <p:nvPr/>
        </p:nvSpPr>
        <p:spPr>
          <a:xfrm>
            <a:off x="7190060" y="2804655"/>
            <a:ext cx="1336111" cy="80647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Mr. X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AMDP</a:t>
            </a:r>
          </a:p>
        </p:txBody>
      </p:sp>
      <p:sp>
        <p:nvSpPr>
          <p:cNvPr id="39" name="Arrow: Down 40">
            <a:extLst>
              <a:ext uri="{FF2B5EF4-FFF2-40B4-BE49-F238E27FC236}">
                <a16:creationId xmlns="" xmlns:a16="http://schemas.microsoft.com/office/drawing/2014/main" id="{6BAF4213-2AF9-4E23-B07A-C065DBC8B81E}"/>
              </a:ext>
            </a:extLst>
          </p:cNvPr>
          <p:cNvSpPr/>
          <p:nvPr/>
        </p:nvSpPr>
        <p:spPr>
          <a:xfrm>
            <a:off x="7680171" y="3611128"/>
            <a:ext cx="376039" cy="1478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41">
            <a:extLst>
              <a:ext uri="{FF2B5EF4-FFF2-40B4-BE49-F238E27FC236}">
                <a16:creationId xmlns="" xmlns:a16="http://schemas.microsoft.com/office/drawing/2014/main" id="{355E849B-5E8A-465B-A80E-128CBE33C8F8}"/>
              </a:ext>
            </a:extLst>
          </p:cNvPr>
          <p:cNvSpPr/>
          <p:nvPr/>
        </p:nvSpPr>
        <p:spPr>
          <a:xfrm>
            <a:off x="7304106" y="5109662"/>
            <a:ext cx="1222065" cy="4056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33718" y="1803648"/>
            <a:ext cx="1636117" cy="689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HANA Transport Container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2" name="Straight Connector 41"/>
          <p:cNvCxnSpPr>
            <a:stCxn id="41" idx="3"/>
          </p:cNvCxnSpPr>
          <p:nvPr/>
        </p:nvCxnSpPr>
        <p:spPr>
          <a:xfrm>
            <a:off x="1869835" y="2148272"/>
            <a:ext cx="693913" cy="1136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9539</TotalTime>
  <Words>410</Words>
  <Application>Microsoft Office PowerPoint</Application>
  <PresentationFormat>Custom</PresentationFormat>
  <Paragraphs>154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Arial Black</vt:lpstr>
      <vt:lpstr>Arial Bold</vt:lpstr>
      <vt:lpstr>Calibri</vt:lpstr>
      <vt:lpstr>Cooper Black</vt:lpstr>
      <vt:lpstr>Courier New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9</vt:lpstr>
      <vt:lpstr>Data Objects in SQL Script ( Variables )</vt:lpstr>
      <vt:lpstr>Concept of Procedure</vt:lpstr>
      <vt:lpstr>Cursor </vt:lpstr>
      <vt:lpstr>Exercise  </vt:lpstr>
      <vt:lpstr>Anonymous Block in HANA</vt:lpstr>
      <vt:lpstr>Exercise </vt:lpstr>
      <vt:lpstr>Procedure Proxy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267</cp:revision>
  <dcterms:created xsi:type="dcterms:W3CDTF">2013-09-12T13:05:01Z</dcterms:created>
  <dcterms:modified xsi:type="dcterms:W3CDTF">2021-09-08T07:37:34Z</dcterms:modified>
</cp:coreProperties>
</file>